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82CF80-36C3-44AA-B04A-87A15BCA1E7B}" v="3" dt="2024-09-12T14:44:21.2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ad Javad" userId="22da5a1cdc82ebb5" providerId="LiveId" clId="{4882CF80-36C3-44AA-B04A-87A15BCA1E7B}"/>
    <pc:docChg chg="custSel addSld modSld">
      <pc:chgData name="Mohammad Javad" userId="22da5a1cdc82ebb5" providerId="LiveId" clId="{4882CF80-36C3-44AA-B04A-87A15BCA1E7B}" dt="2024-09-12T14:47:19.283" v="15" actId="1076"/>
      <pc:docMkLst>
        <pc:docMk/>
      </pc:docMkLst>
      <pc:sldChg chg="modSp mod">
        <pc:chgData name="Mohammad Javad" userId="22da5a1cdc82ebb5" providerId="LiveId" clId="{4882CF80-36C3-44AA-B04A-87A15BCA1E7B}" dt="2024-09-12T14:42:08.457" v="3" actId="27636"/>
        <pc:sldMkLst>
          <pc:docMk/>
          <pc:sldMk cId="0" sldId="265"/>
        </pc:sldMkLst>
        <pc:spChg chg="mod">
          <ac:chgData name="Mohammad Javad" userId="22da5a1cdc82ebb5" providerId="LiveId" clId="{4882CF80-36C3-44AA-B04A-87A15BCA1E7B}" dt="2024-09-12T14:42:08.457" v="3" actId="27636"/>
          <ac:spMkLst>
            <pc:docMk/>
            <pc:sldMk cId="0" sldId="265"/>
            <ac:spMk id="52" creationId="{00000000-0000-0000-0000-000000000000}"/>
          </ac:spMkLst>
        </pc:spChg>
      </pc:sldChg>
      <pc:sldChg chg="modSp mod">
        <pc:chgData name="Mohammad Javad" userId="22da5a1cdc82ebb5" providerId="LiveId" clId="{4882CF80-36C3-44AA-B04A-87A15BCA1E7B}" dt="2024-09-12T14:42:08.469" v="4" actId="27636"/>
        <pc:sldMkLst>
          <pc:docMk/>
          <pc:sldMk cId="0" sldId="266"/>
        </pc:sldMkLst>
        <pc:spChg chg="mod">
          <ac:chgData name="Mohammad Javad" userId="22da5a1cdc82ebb5" providerId="LiveId" clId="{4882CF80-36C3-44AA-B04A-87A15BCA1E7B}" dt="2024-09-12T14:42:08.469" v="4" actId="27636"/>
          <ac:spMkLst>
            <pc:docMk/>
            <pc:sldMk cId="0" sldId="266"/>
            <ac:spMk id="54" creationId="{00000000-0000-0000-0000-000000000000}"/>
          </ac:spMkLst>
        </pc:spChg>
      </pc:sldChg>
      <pc:sldChg chg="modSp mod">
        <pc:chgData name="Mohammad Javad" userId="22da5a1cdc82ebb5" providerId="LiveId" clId="{4882CF80-36C3-44AA-B04A-87A15BCA1E7B}" dt="2024-09-12T14:42:08.475" v="5" actId="27636"/>
        <pc:sldMkLst>
          <pc:docMk/>
          <pc:sldMk cId="0" sldId="267"/>
        </pc:sldMkLst>
        <pc:spChg chg="mod">
          <ac:chgData name="Mohammad Javad" userId="22da5a1cdc82ebb5" providerId="LiveId" clId="{4882CF80-36C3-44AA-B04A-87A15BCA1E7B}" dt="2024-09-12T14:42:08.475" v="5" actId="27636"/>
          <ac:spMkLst>
            <pc:docMk/>
            <pc:sldMk cId="0" sldId="267"/>
            <ac:spMk id="56" creationId="{00000000-0000-0000-0000-000000000000}"/>
          </ac:spMkLst>
        </pc:spChg>
      </pc:sldChg>
      <pc:sldChg chg="addSp delSp modSp new mod">
        <pc:chgData name="Mohammad Javad" userId="22da5a1cdc82ebb5" providerId="LiveId" clId="{4882CF80-36C3-44AA-B04A-87A15BCA1E7B}" dt="2024-09-12T14:47:19.283" v="15" actId="1076"/>
        <pc:sldMkLst>
          <pc:docMk/>
          <pc:sldMk cId="3891624472" sldId="282"/>
        </pc:sldMkLst>
        <pc:spChg chg="mod">
          <ac:chgData name="Mohammad Javad" userId="22da5a1cdc82ebb5" providerId="LiveId" clId="{4882CF80-36C3-44AA-B04A-87A15BCA1E7B}" dt="2024-09-12T14:42:34.152" v="9" actId="255"/>
          <ac:spMkLst>
            <pc:docMk/>
            <pc:sldMk cId="3891624472" sldId="282"/>
            <ac:spMk id="2" creationId="{E460BBD5-89F9-883B-7920-D9CA692AE5CC}"/>
          </ac:spMkLst>
        </pc:spChg>
        <pc:spChg chg="del">
          <ac:chgData name="Mohammad Javad" userId="22da5a1cdc82ebb5" providerId="LiveId" clId="{4882CF80-36C3-44AA-B04A-87A15BCA1E7B}" dt="2024-09-12T14:42:36.791" v="10" actId="478"/>
          <ac:spMkLst>
            <pc:docMk/>
            <pc:sldMk cId="3891624472" sldId="282"/>
            <ac:spMk id="3" creationId="{08708578-1032-DD01-6053-071186FFED83}"/>
          </ac:spMkLst>
        </pc:spChg>
        <pc:picChg chg="add mod">
          <ac:chgData name="Mohammad Javad" userId="22da5a1cdc82ebb5" providerId="LiveId" clId="{4882CF80-36C3-44AA-B04A-87A15BCA1E7B}" dt="2024-09-12T14:47:19.283" v="15" actId="1076"/>
          <ac:picMkLst>
            <pc:docMk/>
            <pc:sldMk cId="3891624472" sldId="282"/>
            <ac:picMk id="4" creationId="{358345FE-A8F8-7608-5FCE-833C7D74398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CA0E5A0-1E38-4CF9-8E72-6D210EFE04E6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9B18B3-F48D-4B1D-B8B1-5888AD3A145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52C5A2B-1219-4F41-823F-4A4FE9CA0EE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05D3F24-C825-4B37-9B42-127E2EB2EAC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6737CFB-6F1A-4C03-B6AB-54FCB5E0A94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92CC623D-AD68-4790-923A-D20BA3A614BE}" type="slidenum">
              <a:rPr lang="en-US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9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23FA7205-981B-44AB-BCC1-99405FBB89C5}" type="slidenum">
              <a:rPr lang="en-US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6" name="PlaceHolder 3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17" name="PlaceHolder 4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4BEE301F-FA6B-464E-8110-7928D85D1530}" type="slidenum">
              <a:rPr lang="en-US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3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4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E86BD8F-70F5-4CBA-9015-6372548706B5}" type="slidenum">
              <a:rPr lang="en-US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0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264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31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en-US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pos="0" algn="l"/>
              </a:tabLst>
            </a:pPr>
            <a:fld id="{62F689E8-8161-4B21-8230-79F5153AEEE9}" type="slidenum">
              <a:rPr lang="en-US" sz="1200" b="0" strike="noStrike" spc="-1">
                <a:solidFill>
                  <a:schemeClr val="dk1">
                    <a:tint val="82000"/>
                  </a:schemeClr>
                </a:solidFill>
                <a:latin typeface="Aptos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1040" cy="362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"/>
          <p:cNvSpPr/>
          <p:nvPr/>
        </p:nvSpPr>
        <p:spPr>
          <a:xfrm>
            <a:off x="4640400" y="299880"/>
            <a:ext cx="24411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1800" b="0" strike="noStrike" spc="-1">
                <a:solidFill>
                  <a:schemeClr val="dk1"/>
                </a:solidFill>
                <a:latin typeface="Aptos"/>
                <a:ea typeface="DejaVu Sans"/>
              </a:rPr>
              <a:t>DC Microgrid Control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09520" y="17460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0000"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212121"/>
                </a:solidFill>
                <a:latin typeface="Menlo"/>
              </a:rPr>
              <a:t>plotCombinedControlDesignVariation</a:t>
            </a:r>
            <a:br>
              <a:rPr sz="4400"/>
            </a:br>
            <a:r>
              <a:rPr lang="en-US" sz="1800" b="0" strike="noStrike" spc="-1">
                <a:solidFill>
                  <a:schemeClr val="dk1"/>
                </a:solidFill>
                <a:latin typeface="Menlo"/>
              </a:rPr>
              <a:t>P_DG_Range = -15:step_size:10; </a:t>
            </a:r>
            <a:r>
              <a:rPr lang="en-US" sz="1800" b="0" strike="noStrike" spc="-1">
                <a:solidFill>
                  <a:srgbClr val="008013"/>
                </a:solidFill>
                <a:latin typeface="Menlo"/>
              </a:rPr>
              <a:t>% Range for P_DG in linear scale</a:t>
            </a:r>
            <a:br>
              <a:rPr sz="1800"/>
            </a:br>
            <a:r>
              <a:rPr lang="en-US" sz="1800" b="0" strike="noStrike" spc="-1">
                <a:solidFill>
                  <a:schemeClr val="dk1"/>
                </a:solidFill>
                <a:latin typeface="Menlo"/>
              </a:rPr>
              <a:t>P_Line_Range = 0:step_size:15; </a:t>
            </a:r>
            <a:r>
              <a:rPr lang="en-US" sz="1800" b="0" strike="noStrike" spc="-1">
                <a:solidFill>
                  <a:srgbClr val="008013"/>
                </a:solidFill>
                <a:latin typeface="Menlo"/>
              </a:rPr>
              <a:t>% Range for P_Line in linear scale</a:t>
            </a:r>
            <a:br>
              <a:rPr sz="1800"/>
            </a:b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" name="Picture 4"/>
          <p:cNvPicPr/>
          <p:nvPr/>
        </p:nvPicPr>
        <p:blipFill>
          <a:blip r:embed="rId2"/>
          <a:stretch/>
        </p:blipFill>
        <p:spPr>
          <a:xfrm>
            <a:off x="0" y="1073160"/>
            <a:ext cx="12189960" cy="6062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0000"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212121"/>
                </a:solidFill>
                <a:latin typeface="Menlo"/>
              </a:rPr>
              <a:t>plotCombinedControlDesignVariation</a:t>
            </a:r>
            <a:br>
              <a:rPr sz="4400"/>
            </a:br>
            <a:r>
              <a:rPr lang="en-US" sz="1800" b="0" strike="noStrike" spc="-1">
                <a:solidFill>
                  <a:schemeClr val="dk1"/>
                </a:solidFill>
                <a:latin typeface="Menlo"/>
              </a:rPr>
              <a:t>piVals = P_DG + deltaP_DG * rand(1, numOfDGs);</a:t>
            </a:r>
            <a:br>
              <a:rPr sz="1800"/>
            </a:br>
            <a:r>
              <a:rPr lang="en-US" sz="1800" b="0" strike="noStrike" spc="-1">
                <a:solidFill>
                  <a:schemeClr val="dk1"/>
                </a:solidFill>
                <a:latin typeface="Menlo"/>
              </a:rPr>
              <a:t>plVals = P_Line + deltaP_Line * rand(1, numOfLines);</a:t>
            </a:r>
            <a:br>
              <a:rPr sz="1800"/>
            </a:b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" name="Picture 4"/>
          <p:cNvPicPr/>
          <p:nvPr/>
        </p:nvPicPr>
        <p:blipFill>
          <a:blip r:embed="rId2"/>
          <a:stretch/>
        </p:blipFill>
        <p:spPr>
          <a:xfrm>
            <a:off x="3971880" y="2467080"/>
            <a:ext cx="4245840" cy="3179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0000"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rgbClr val="212121"/>
                </a:solidFill>
                <a:latin typeface="Menlo"/>
              </a:rPr>
              <a:t>plotCombinedControlDesignVariation</a:t>
            </a:r>
            <a:br>
              <a:rPr sz="4400"/>
            </a:br>
            <a:r>
              <a:rPr lang="en-US" sz="1800" b="0" strike="noStrike" spc="-1">
                <a:solidFill>
                  <a:schemeClr val="dk1"/>
                </a:solidFill>
                <a:latin typeface="Menlo"/>
              </a:rPr>
              <a:t>piVals = P_DG + rand(1, numOfDGs) + 1/2 * deltaP_DG;</a:t>
            </a:r>
            <a:br>
              <a:rPr sz="1800"/>
            </a:br>
            <a:r>
              <a:rPr lang="en-US" sz="1800" b="0" strike="noStrike" spc="-1">
                <a:solidFill>
                  <a:schemeClr val="dk1"/>
                </a:solidFill>
                <a:latin typeface="Menlo"/>
              </a:rPr>
              <a:t>plVals = P_Line + rand(1, numOfLines) + 1/2 * deltaP_Line;</a:t>
            </a:r>
            <a:br>
              <a:rPr sz="1800"/>
            </a:b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Picture 4"/>
          <p:cNvPicPr/>
          <p:nvPr/>
        </p:nvPicPr>
        <p:blipFill>
          <a:blip r:embed="rId2"/>
          <a:stretch/>
        </p:blipFill>
        <p:spPr>
          <a:xfrm>
            <a:off x="3629160" y="2514600"/>
            <a:ext cx="4245840" cy="3179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8"/>
          <p:cNvPicPr/>
          <p:nvPr/>
        </p:nvPicPr>
        <p:blipFill>
          <a:blip r:embed="rId2"/>
          <a:stretch/>
        </p:blipFill>
        <p:spPr>
          <a:xfrm>
            <a:off x="2057400" y="685800"/>
            <a:ext cx="7999200" cy="6314760"/>
          </a:xfrm>
          <a:prstGeom prst="rect">
            <a:avLst/>
          </a:prstGeom>
          <a:ln w="0">
            <a:noFill/>
          </a:ln>
        </p:spPr>
      </p:pic>
      <p:sp>
        <p:nvSpPr>
          <p:cNvPr id="59" name="TextBox 89"/>
          <p:cNvSpPr/>
          <p:nvPr/>
        </p:nvSpPr>
        <p:spPr>
          <a:xfrm>
            <a:off x="511200" y="228600"/>
            <a:ext cx="6573600" cy="384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Consolas;Courier"/>
                <a:ea typeface="DejaVu Sans"/>
              </a:rPr>
              <a:t>piVals = P_DG + deltaP_DG * rand(1, numOfDGs) - 1/2 * deltaP_DG;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000" b="0" strike="noStrike" spc="-1">
                <a:solidFill>
                  <a:srgbClr val="000000"/>
                </a:solidFill>
                <a:latin typeface="Consolas;Courier"/>
                <a:ea typeface="DejaVu Sans"/>
              </a:rPr>
              <a:t>            plVals = P_Line + deltaP_Line * rand(1, numOfLines) - 1/2 * deltaP_Line;</a:t>
            </a:r>
            <a:endParaRPr lang="en-US" sz="1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Rectangle 90"/>
          <p:cNvSpPr/>
          <p:nvPr/>
        </p:nvSpPr>
        <p:spPr>
          <a:xfrm rot="21535200">
            <a:off x="5402880" y="3050640"/>
            <a:ext cx="383400" cy="33480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" name="Straight Connector 91"/>
          <p:cNvSpPr/>
          <p:nvPr/>
        </p:nvSpPr>
        <p:spPr>
          <a:xfrm>
            <a:off x="5414400" y="2057400"/>
            <a:ext cx="360" cy="32004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" name="Straight Connector 92"/>
          <p:cNvSpPr/>
          <p:nvPr/>
        </p:nvSpPr>
        <p:spPr>
          <a:xfrm>
            <a:off x="5774400" y="2057400"/>
            <a:ext cx="360" cy="32004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" name="Straight Connector 93"/>
          <p:cNvSpPr/>
          <p:nvPr/>
        </p:nvSpPr>
        <p:spPr>
          <a:xfrm flipH="1">
            <a:off x="4174200" y="3344400"/>
            <a:ext cx="336960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" name="Straight Connector 94"/>
          <p:cNvSpPr/>
          <p:nvPr/>
        </p:nvSpPr>
        <p:spPr>
          <a:xfrm flipH="1">
            <a:off x="4174200" y="3092400"/>
            <a:ext cx="336960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5000" rIns="90000" bIns="-4500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95"/>
          <p:cNvPicPr/>
          <p:nvPr/>
        </p:nvPicPr>
        <p:blipFill>
          <a:blip r:embed="rId2"/>
          <a:stretch/>
        </p:blipFill>
        <p:spPr>
          <a:xfrm>
            <a:off x="7027920" y="360"/>
            <a:ext cx="4628880" cy="6855840"/>
          </a:xfrm>
          <a:prstGeom prst="rect">
            <a:avLst/>
          </a:prstGeom>
          <a:ln w="0">
            <a:noFill/>
          </a:ln>
        </p:spPr>
      </p:pic>
      <p:pic>
        <p:nvPicPr>
          <p:cNvPr id="66" name="Picture 96"/>
          <p:cNvPicPr/>
          <p:nvPr/>
        </p:nvPicPr>
        <p:blipFill>
          <a:blip r:embed="rId3"/>
          <a:stretch/>
        </p:blipFill>
        <p:spPr>
          <a:xfrm>
            <a:off x="238320" y="53640"/>
            <a:ext cx="5246280" cy="3067200"/>
          </a:xfrm>
          <a:prstGeom prst="rect">
            <a:avLst/>
          </a:prstGeom>
          <a:ln w="0">
            <a:noFill/>
          </a:ln>
        </p:spPr>
      </p:pic>
      <p:pic>
        <p:nvPicPr>
          <p:cNvPr id="67" name="Picture 97"/>
          <p:cNvPicPr/>
          <p:nvPr/>
        </p:nvPicPr>
        <p:blipFill>
          <a:blip r:embed="rId4"/>
          <a:stretch/>
        </p:blipFill>
        <p:spPr>
          <a:xfrm>
            <a:off x="85320" y="3019680"/>
            <a:ext cx="5399280" cy="2693520"/>
          </a:xfrm>
          <a:prstGeom prst="rect">
            <a:avLst/>
          </a:prstGeom>
          <a:ln w="0">
            <a:noFill/>
          </a:ln>
        </p:spPr>
      </p:pic>
      <p:pic>
        <p:nvPicPr>
          <p:cNvPr id="68" name="Picture 98"/>
          <p:cNvPicPr/>
          <p:nvPr/>
        </p:nvPicPr>
        <p:blipFill>
          <a:blip r:embed="rId5"/>
          <a:stretch/>
        </p:blipFill>
        <p:spPr>
          <a:xfrm>
            <a:off x="152640" y="5715000"/>
            <a:ext cx="6246360" cy="1383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42720" y="13428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E00FF"/>
                </a:solidFill>
                <a:latin typeface="Menlo"/>
              </a:rPr>
              <a:t>function </a:t>
            </a:r>
            <a:r>
              <a:rPr lang="en-US" sz="1200" b="0" strike="noStrike" spc="-1">
                <a:solidFill>
                  <a:schemeClr val="dk1"/>
                </a:solidFill>
                <a:latin typeface="Menlo"/>
              </a:rPr>
              <a:t>plotTestBothFeasibility</a:t>
            </a:r>
            <a:br>
              <a:rPr sz="1200"/>
            </a:br>
            <a:r>
              <a:rPr lang="en-US" sz="1200" b="0" strike="noStrike" spc="-1">
                <a:solidFill>
                  <a:schemeClr val="dk1"/>
                </a:solidFill>
                <a:latin typeface="Menlo"/>
              </a:rPr>
              <a:t>step_size = 0.5;</a:t>
            </a:r>
            <a:br>
              <a:rPr sz="1200"/>
            </a:br>
            <a:r>
              <a:rPr lang="en-US" sz="1200" b="0" strike="noStrike" spc="-1">
                <a:solidFill>
                  <a:schemeClr val="dk1"/>
                </a:solidFill>
                <a:latin typeface="Menlo"/>
              </a:rPr>
              <a:t>piRange = 10.^(-5:step_size:0); </a:t>
            </a:r>
            <a:br>
              <a:rPr sz="1200"/>
            </a:br>
            <a:r>
              <a:rPr lang="en-US" sz="1200" b="0" strike="noStrike" spc="-1">
                <a:solidFill>
                  <a:schemeClr val="dk1"/>
                </a:solidFill>
                <a:latin typeface="Menlo"/>
              </a:rPr>
              <a:t>plRange = 10.^(-5:step_size:0;</a:t>
            </a:r>
            <a:br>
              <a:rPr sz="1200"/>
            </a:br>
            <a:r>
              <a:rPr lang="en-US" sz="1200" b="0" strike="noStrike" spc="-1">
                <a:solidFill>
                  <a:schemeClr val="dk1"/>
                </a:solidFill>
                <a:latin typeface="Menlo"/>
              </a:rPr>
              <a:t>squareSize = step_size</a:t>
            </a:r>
            <a:br>
              <a:rPr sz="1200"/>
            </a:br>
            <a:r>
              <a:rPr lang="en-US" sz="1200" b="0" strike="noStrike" spc="-1">
                <a:solidFill>
                  <a:srgbClr val="008013"/>
                </a:solidFill>
                <a:latin typeface="Menlo"/>
              </a:rPr>
              <a:t> </a:t>
            </a:r>
            <a:r>
              <a:rPr lang="en-US" sz="1200" b="0" strike="noStrike" spc="-1">
                <a:solidFill>
                  <a:schemeClr val="dk1"/>
                </a:solidFill>
                <a:latin typeface="Menlo"/>
              </a:rPr>
              <a:t>numRandomPoints = 10;</a:t>
            </a:r>
            <a:br>
              <a:rPr sz="1200"/>
            </a:br>
            <a:br>
              <a:rPr sz="1200"/>
            </a:b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" name="Picture 3"/>
          <p:cNvPicPr/>
          <p:nvPr/>
        </p:nvPicPr>
        <p:blipFill>
          <a:blip r:embed="rId2"/>
          <a:stretch/>
        </p:blipFill>
        <p:spPr>
          <a:xfrm>
            <a:off x="-95400" y="1158840"/>
            <a:ext cx="12190320" cy="6062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5680" y="-9216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rgbClr val="0E00FF"/>
                </a:solidFill>
                <a:latin typeface="Menlo"/>
              </a:rPr>
              <a:t>function </a:t>
            </a:r>
            <a:r>
              <a:rPr lang="en-US" sz="1200" b="0" strike="noStrike" spc="-1">
                <a:solidFill>
                  <a:schemeClr val="dk1"/>
                </a:solidFill>
                <a:latin typeface="Menlo"/>
              </a:rPr>
              <a:t>plotTestBothFeasibility</a:t>
            </a:r>
            <a:br>
              <a:rPr sz="1200"/>
            </a:br>
            <a:r>
              <a:rPr lang="en-US" sz="1200" b="0" strike="noStrike" spc="-1">
                <a:solidFill>
                  <a:schemeClr val="dk1"/>
                </a:solidFill>
                <a:latin typeface="Menlo"/>
              </a:rPr>
              <a:t>step_size = 0.5;</a:t>
            </a:r>
            <a:br>
              <a:rPr sz="1200"/>
            </a:br>
            <a:r>
              <a:rPr lang="en-US" sz="1200" b="0" strike="noStrike" spc="-1">
                <a:solidFill>
                  <a:schemeClr val="dk1"/>
                </a:solidFill>
                <a:latin typeface="Menlo"/>
              </a:rPr>
              <a:t>piRange = 10.^(-5:step_size:5); </a:t>
            </a:r>
            <a:br>
              <a:rPr sz="1200"/>
            </a:br>
            <a:r>
              <a:rPr lang="en-US" sz="1200" b="0" strike="noStrike" spc="-1">
                <a:solidFill>
                  <a:schemeClr val="dk1"/>
                </a:solidFill>
                <a:latin typeface="Menlo"/>
              </a:rPr>
              <a:t>plRange = 10.^(-5:step_size:5;</a:t>
            </a:r>
            <a:br>
              <a:rPr sz="1200"/>
            </a:br>
            <a:r>
              <a:rPr lang="en-US" sz="1200" b="0" strike="noStrike" spc="-1">
                <a:solidFill>
                  <a:schemeClr val="dk1"/>
                </a:solidFill>
                <a:latin typeface="Menlo"/>
              </a:rPr>
              <a:t>squareSize = step_size</a:t>
            </a:r>
            <a:br>
              <a:rPr sz="1200"/>
            </a:br>
            <a:r>
              <a:rPr lang="en-US" sz="1200" b="0" strike="noStrike" spc="-1">
                <a:solidFill>
                  <a:srgbClr val="008013"/>
                </a:solidFill>
                <a:latin typeface="Menlo"/>
              </a:rPr>
              <a:t> </a:t>
            </a:r>
            <a:r>
              <a:rPr lang="en-US" sz="1200" b="0" strike="noStrike" spc="-1">
                <a:solidFill>
                  <a:schemeClr val="dk1"/>
                </a:solidFill>
                <a:latin typeface="Menlo"/>
              </a:rPr>
              <a:t>numRandomPoints = 10;</a:t>
            </a:r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Picture 5"/>
          <p:cNvPicPr/>
          <p:nvPr/>
        </p:nvPicPr>
        <p:blipFill>
          <a:blip r:embed="rId2"/>
          <a:stretch/>
        </p:blipFill>
        <p:spPr>
          <a:xfrm>
            <a:off x="0" y="1233000"/>
            <a:ext cx="12190320" cy="6062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495720" y="1371600"/>
            <a:ext cx="5446440" cy="4303440"/>
          </a:xfrm>
          <a:prstGeom prst="rect">
            <a:avLst/>
          </a:prstGeom>
          <a:ln w="0">
            <a:noFill/>
          </a:ln>
        </p:spPr>
      </p:pic>
      <p:pic>
        <p:nvPicPr>
          <p:cNvPr id="74" name="Picture 73"/>
          <p:cNvPicPr/>
          <p:nvPr/>
        </p:nvPicPr>
        <p:blipFill>
          <a:blip r:embed="rId3"/>
          <a:stretch/>
        </p:blipFill>
        <p:spPr>
          <a:xfrm>
            <a:off x="7086600" y="1867320"/>
            <a:ext cx="5446440" cy="4303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/>
          <p:cNvPicPr/>
          <p:nvPr/>
        </p:nvPicPr>
        <p:blipFill>
          <a:blip r:embed="rId2"/>
          <a:stretch/>
        </p:blipFill>
        <p:spPr>
          <a:xfrm>
            <a:off x="3924720" y="1828800"/>
            <a:ext cx="5446440" cy="4303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2514600" y="330120"/>
            <a:ext cx="5820120" cy="35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con7_2];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343400" y="630720"/>
            <a:ext cx="6234480" cy="35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con7_3];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282640" y="914400"/>
            <a:ext cx="7060680" cy="35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con8];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1360" y="0"/>
            <a:ext cx="4032360" cy="35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[constraints];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" name="Picture 79"/>
          <p:cNvPicPr/>
          <p:nvPr/>
        </p:nvPicPr>
        <p:blipFill>
          <a:blip r:embed="rId2"/>
          <a:stretch/>
        </p:blipFill>
        <p:spPr>
          <a:xfrm>
            <a:off x="6172200" y="1600200"/>
            <a:ext cx="2747520" cy="2284920"/>
          </a:xfrm>
          <a:prstGeom prst="rect">
            <a:avLst/>
          </a:prstGeom>
          <a:ln w="0">
            <a:noFill/>
          </a:ln>
        </p:spPr>
      </p:pic>
      <p:pic>
        <p:nvPicPr>
          <p:cNvPr id="81" name="Picture 80"/>
          <p:cNvPicPr/>
          <p:nvPr/>
        </p:nvPicPr>
        <p:blipFill>
          <a:blip r:embed="rId3"/>
          <a:stretch/>
        </p:blipFill>
        <p:spPr>
          <a:xfrm>
            <a:off x="3195360" y="1600200"/>
            <a:ext cx="2747160" cy="2284920"/>
          </a:xfrm>
          <a:prstGeom prst="rect">
            <a:avLst/>
          </a:prstGeom>
          <a:ln w="0">
            <a:noFill/>
          </a:ln>
        </p:spPr>
      </p:pic>
      <p:pic>
        <p:nvPicPr>
          <p:cNvPr id="82" name="Picture 81"/>
          <p:cNvPicPr/>
          <p:nvPr/>
        </p:nvPicPr>
        <p:blipFill>
          <a:blip r:embed="rId4"/>
          <a:stretch/>
        </p:blipFill>
        <p:spPr>
          <a:xfrm>
            <a:off x="9144000" y="1511280"/>
            <a:ext cx="2854080" cy="2373840"/>
          </a:xfrm>
          <a:prstGeom prst="rect">
            <a:avLst/>
          </a:prstGeom>
          <a:ln w="0">
            <a:noFill/>
          </a:ln>
        </p:spPr>
      </p:pic>
      <p:pic>
        <p:nvPicPr>
          <p:cNvPr id="83" name="Picture 82"/>
          <p:cNvPicPr/>
          <p:nvPr/>
        </p:nvPicPr>
        <p:blipFill>
          <a:blip r:embed="rId5"/>
          <a:stretch/>
        </p:blipFill>
        <p:spPr>
          <a:xfrm>
            <a:off x="457200" y="1600200"/>
            <a:ext cx="2625480" cy="2183760"/>
          </a:xfrm>
          <a:prstGeom prst="rect">
            <a:avLst/>
          </a:prstGeom>
          <a:ln w="0">
            <a:noFill/>
          </a:ln>
        </p:spPr>
      </p:pic>
      <p:pic>
        <p:nvPicPr>
          <p:cNvPr id="84" name="Picture 83"/>
          <p:cNvPicPr/>
          <p:nvPr/>
        </p:nvPicPr>
        <p:blipFill>
          <a:blip r:embed="rId6"/>
          <a:stretch/>
        </p:blipFill>
        <p:spPr>
          <a:xfrm>
            <a:off x="228600" y="4191480"/>
            <a:ext cx="2929680" cy="2436840"/>
          </a:xfrm>
          <a:prstGeom prst="rect">
            <a:avLst/>
          </a:prstGeom>
          <a:ln w="0">
            <a:noFill/>
          </a:ln>
        </p:spPr>
      </p:pic>
      <p:pic>
        <p:nvPicPr>
          <p:cNvPr id="85" name="Picture 84"/>
          <p:cNvPicPr/>
          <p:nvPr/>
        </p:nvPicPr>
        <p:blipFill>
          <a:blip r:embed="rId7"/>
          <a:stretch/>
        </p:blipFill>
        <p:spPr>
          <a:xfrm rot="15000">
            <a:off x="9257760" y="4120920"/>
            <a:ext cx="2850480" cy="2370960"/>
          </a:xfrm>
          <a:prstGeom prst="rect">
            <a:avLst/>
          </a:prstGeom>
          <a:ln w="0">
            <a:noFill/>
          </a:ln>
        </p:spPr>
      </p:pic>
      <p:pic>
        <p:nvPicPr>
          <p:cNvPr id="86" name="Picture 85"/>
          <p:cNvPicPr/>
          <p:nvPr/>
        </p:nvPicPr>
        <p:blipFill>
          <a:blip r:embed="rId8"/>
          <a:stretch/>
        </p:blipFill>
        <p:spPr>
          <a:xfrm>
            <a:off x="6167160" y="4114800"/>
            <a:ext cx="2747160" cy="2284920"/>
          </a:xfrm>
          <a:prstGeom prst="rect">
            <a:avLst/>
          </a:prstGeom>
          <a:ln w="0">
            <a:noFill/>
          </a:ln>
        </p:spPr>
      </p:pic>
      <p:pic>
        <p:nvPicPr>
          <p:cNvPr id="87" name="Picture 86"/>
          <p:cNvPicPr/>
          <p:nvPr/>
        </p:nvPicPr>
        <p:blipFill>
          <a:blip r:embed="rId9"/>
          <a:stretch/>
        </p:blipFill>
        <p:spPr>
          <a:xfrm>
            <a:off x="3200400" y="4254480"/>
            <a:ext cx="2579040" cy="2145240"/>
          </a:xfrm>
          <a:prstGeom prst="rect">
            <a:avLst/>
          </a:prstGeom>
          <a:ln w="0">
            <a:noFill/>
          </a:ln>
        </p:spPr>
      </p:pic>
      <p:pic>
        <p:nvPicPr>
          <p:cNvPr id="88" name="Picture 87"/>
          <p:cNvPicPr/>
          <p:nvPr/>
        </p:nvPicPr>
        <p:blipFill>
          <a:blip r:embed="rId10"/>
          <a:stretch/>
        </p:blipFill>
        <p:spPr>
          <a:xfrm>
            <a:off x="7086600" y="2348640"/>
            <a:ext cx="1847160" cy="1536480"/>
          </a:xfrm>
          <a:prstGeom prst="rect">
            <a:avLst/>
          </a:prstGeom>
          <a:ln w="0">
            <a:noFill/>
          </a:ln>
        </p:spPr>
      </p:pic>
      <p:pic>
        <p:nvPicPr>
          <p:cNvPr id="89" name="Picture 88"/>
          <p:cNvPicPr/>
          <p:nvPr/>
        </p:nvPicPr>
        <p:blipFill>
          <a:blip r:embed="rId11"/>
          <a:stretch/>
        </p:blipFill>
        <p:spPr>
          <a:xfrm>
            <a:off x="7543800" y="5106960"/>
            <a:ext cx="1554480" cy="1292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rgbClr val="008013"/>
                </a:solidFill>
                <a:latin typeface="Menlo"/>
              </a:rPr>
              <a:t>% Define the correct range for piScalar and plScalar</a:t>
            </a:r>
            <a:br>
              <a:rPr sz="1800"/>
            </a:br>
            <a:r>
              <a:rPr lang="en-US" sz="1800" b="0" strike="noStrike" spc="-1">
                <a:solidFill>
                  <a:schemeClr val="dk1"/>
                </a:solidFill>
                <a:latin typeface="Menlo"/>
              </a:rPr>
              <a:t>piRange = 10.^(-15:1:0); </a:t>
            </a:r>
            <a:r>
              <a:rPr lang="en-US" sz="1800" b="0" strike="noStrike" spc="-1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r>
              <a:rPr lang="en-US" sz="1800" b="0" strike="noStrike" spc="-1">
                <a:solidFill>
                  <a:schemeClr val="dk1"/>
                </a:solidFill>
                <a:latin typeface="Menlo"/>
              </a:rPr>
              <a:t>plRange = 10.^(-15:1:0); </a:t>
            </a:r>
            <a:r>
              <a:rPr lang="en-US" sz="1800" b="0" strike="noStrike" spc="-1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" name="Picture 4"/>
          <p:cNvPicPr/>
          <p:nvPr/>
        </p:nvPicPr>
        <p:blipFill>
          <a:blip r:embed="rId2"/>
          <a:stretch/>
        </p:blipFill>
        <p:spPr>
          <a:xfrm>
            <a:off x="-305640" y="1027800"/>
            <a:ext cx="12189960" cy="6062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2514600" y="330120"/>
            <a:ext cx="5820120" cy="35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con7_2];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4343400" y="630720"/>
            <a:ext cx="6234480" cy="35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con7_3];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282640" y="914400"/>
            <a:ext cx="7060680" cy="35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con8];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2652480" y="4042440"/>
            <a:ext cx="3290040" cy="2883960"/>
          </a:xfrm>
          <a:prstGeom prst="rect">
            <a:avLst/>
          </a:prstGeom>
          <a:ln w="0">
            <a:noFill/>
          </a:ln>
        </p:spPr>
      </p:pic>
      <p:pic>
        <p:nvPicPr>
          <p:cNvPr id="94" name="Picture 93"/>
          <p:cNvPicPr/>
          <p:nvPr/>
        </p:nvPicPr>
        <p:blipFill>
          <a:blip r:embed="rId3"/>
          <a:stretch/>
        </p:blipFill>
        <p:spPr>
          <a:xfrm>
            <a:off x="5754960" y="4114800"/>
            <a:ext cx="3387960" cy="2811600"/>
          </a:xfrm>
          <a:prstGeom prst="rect">
            <a:avLst/>
          </a:prstGeom>
          <a:ln w="0">
            <a:noFill/>
          </a:ln>
        </p:spPr>
      </p:pic>
      <p:pic>
        <p:nvPicPr>
          <p:cNvPr id="95" name="Picture 94"/>
          <p:cNvPicPr/>
          <p:nvPr/>
        </p:nvPicPr>
        <p:blipFill>
          <a:blip r:embed="rId4"/>
          <a:stretch/>
        </p:blipFill>
        <p:spPr>
          <a:xfrm>
            <a:off x="9144000" y="1270080"/>
            <a:ext cx="3047040" cy="2647800"/>
          </a:xfrm>
          <a:prstGeom prst="rect">
            <a:avLst/>
          </a:prstGeom>
          <a:ln w="0">
            <a:noFill/>
          </a:ln>
        </p:spPr>
      </p:pic>
      <p:pic>
        <p:nvPicPr>
          <p:cNvPr id="96" name="Picture 95"/>
          <p:cNvPicPr/>
          <p:nvPr/>
        </p:nvPicPr>
        <p:blipFill>
          <a:blip r:embed="rId5"/>
          <a:stretch/>
        </p:blipFill>
        <p:spPr>
          <a:xfrm>
            <a:off x="5943600" y="1338120"/>
            <a:ext cx="2970720" cy="254700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96"/>
          <p:cNvPicPr/>
          <p:nvPr/>
        </p:nvPicPr>
        <p:blipFill>
          <a:blip r:embed="rId6"/>
          <a:stretch/>
        </p:blipFill>
        <p:spPr>
          <a:xfrm>
            <a:off x="2971800" y="1303920"/>
            <a:ext cx="2970720" cy="258120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97"/>
          <p:cNvPicPr/>
          <p:nvPr/>
        </p:nvPicPr>
        <p:blipFill>
          <a:blip r:embed="rId7"/>
          <a:stretch/>
        </p:blipFill>
        <p:spPr>
          <a:xfrm>
            <a:off x="0" y="1303560"/>
            <a:ext cx="2970720" cy="2581560"/>
          </a:xfrm>
          <a:prstGeom prst="rect">
            <a:avLst/>
          </a:prstGeom>
          <a:ln w="0">
            <a:noFill/>
          </a:ln>
        </p:spPr>
      </p:pic>
      <p:sp>
        <p:nvSpPr>
          <p:cNvPr id="99" name="Rectangle 98"/>
          <p:cNvSpPr/>
          <p:nvPr/>
        </p:nvSpPr>
        <p:spPr>
          <a:xfrm>
            <a:off x="81360" y="0"/>
            <a:ext cx="4032360" cy="35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[constraints];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28600" y="4572000"/>
            <a:ext cx="1386720" cy="34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Zoomed in: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/>
          <p:nvPr/>
        </p:nvPicPr>
        <p:blipFill>
          <a:blip r:embed="rId2"/>
          <a:stretch/>
        </p:blipFill>
        <p:spPr>
          <a:xfrm>
            <a:off x="8915400" y="1371600"/>
            <a:ext cx="2854080" cy="2373840"/>
          </a:xfrm>
          <a:prstGeom prst="rect">
            <a:avLst/>
          </a:prstGeom>
          <a:ln w="0">
            <a:noFill/>
          </a:ln>
        </p:spPr>
      </p:pic>
      <p:pic>
        <p:nvPicPr>
          <p:cNvPr id="102" name="Picture 101"/>
          <p:cNvPicPr/>
          <p:nvPr/>
        </p:nvPicPr>
        <p:blipFill>
          <a:blip r:embed="rId3"/>
          <a:stretch/>
        </p:blipFill>
        <p:spPr>
          <a:xfrm>
            <a:off x="8915400" y="4114800"/>
            <a:ext cx="2793240" cy="2323440"/>
          </a:xfrm>
          <a:prstGeom prst="rect">
            <a:avLst/>
          </a:prstGeom>
          <a:ln w="0">
            <a:noFill/>
          </a:ln>
        </p:spPr>
      </p:pic>
      <p:sp>
        <p:nvSpPr>
          <p:cNvPr id="103" name="Rectangle 102"/>
          <p:cNvSpPr/>
          <p:nvPr/>
        </p:nvSpPr>
        <p:spPr>
          <a:xfrm>
            <a:off x="4800600" y="914400"/>
            <a:ext cx="7473600" cy="35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con8New];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114800" y="558720"/>
            <a:ext cx="6371640" cy="35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con8New];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Picture 104"/>
          <p:cNvPicPr/>
          <p:nvPr/>
        </p:nvPicPr>
        <p:blipFill>
          <a:blip r:embed="rId4"/>
          <a:stretch/>
        </p:blipFill>
        <p:spPr>
          <a:xfrm>
            <a:off x="5943600" y="3661560"/>
            <a:ext cx="2742120" cy="228096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105"/>
          <p:cNvPicPr/>
          <p:nvPr/>
        </p:nvPicPr>
        <p:blipFill>
          <a:blip r:embed="rId5"/>
          <a:stretch/>
        </p:blipFill>
        <p:spPr>
          <a:xfrm>
            <a:off x="5943600" y="1282680"/>
            <a:ext cx="2854080" cy="2373840"/>
          </a:xfrm>
          <a:prstGeom prst="rect">
            <a:avLst/>
          </a:prstGeom>
          <a:ln w="0">
            <a:noFill/>
          </a:ln>
        </p:spPr>
      </p:pic>
      <p:pic>
        <p:nvPicPr>
          <p:cNvPr id="107" name="Picture 106"/>
          <p:cNvPicPr/>
          <p:nvPr/>
        </p:nvPicPr>
        <p:blipFill>
          <a:blip r:embed="rId6"/>
          <a:stretch/>
        </p:blipFill>
        <p:spPr>
          <a:xfrm>
            <a:off x="2971800" y="1270080"/>
            <a:ext cx="2742120" cy="2280960"/>
          </a:xfrm>
          <a:prstGeom prst="rect">
            <a:avLst/>
          </a:prstGeom>
          <a:ln w="0">
            <a:noFill/>
          </a:ln>
        </p:spPr>
      </p:pic>
      <p:sp>
        <p:nvSpPr>
          <p:cNvPr id="108" name="Rectangle 107"/>
          <p:cNvSpPr/>
          <p:nvPr/>
        </p:nvSpPr>
        <p:spPr>
          <a:xfrm>
            <a:off x="2743200" y="203040"/>
            <a:ext cx="5408640" cy="35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 con8New];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Picture 108"/>
          <p:cNvPicPr/>
          <p:nvPr/>
        </p:nvPicPr>
        <p:blipFill>
          <a:blip r:embed="rId7"/>
          <a:stretch/>
        </p:blipFill>
        <p:spPr>
          <a:xfrm>
            <a:off x="2971800" y="3657600"/>
            <a:ext cx="2747160" cy="2284920"/>
          </a:xfrm>
          <a:prstGeom prst="rect">
            <a:avLst/>
          </a:prstGeom>
          <a:ln w="0">
            <a:noFill/>
          </a:ln>
        </p:spPr>
      </p:pic>
      <p:sp>
        <p:nvSpPr>
          <p:cNvPr id="110" name="Rectangle 109"/>
          <p:cNvSpPr/>
          <p:nvPr/>
        </p:nvSpPr>
        <p:spPr>
          <a:xfrm>
            <a:off x="261360" y="0"/>
            <a:ext cx="4995360" cy="35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 con8];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Picture 110"/>
          <p:cNvPicPr/>
          <p:nvPr/>
        </p:nvPicPr>
        <p:blipFill>
          <a:blip r:embed="rId8"/>
          <a:stretch/>
        </p:blipFill>
        <p:spPr>
          <a:xfrm>
            <a:off x="221040" y="4114800"/>
            <a:ext cx="2749680" cy="2287080"/>
          </a:xfrm>
          <a:prstGeom prst="rect">
            <a:avLst/>
          </a:prstGeom>
          <a:ln w="0">
            <a:noFill/>
          </a:ln>
        </p:spPr>
      </p:pic>
      <p:pic>
        <p:nvPicPr>
          <p:cNvPr id="112" name="Picture 111"/>
          <p:cNvPicPr/>
          <p:nvPr/>
        </p:nvPicPr>
        <p:blipFill>
          <a:blip r:embed="rId9"/>
          <a:stretch/>
        </p:blipFill>
        <p:spPr>
          <a:xfrm>
            <a:off x="0" y="1371600"/>
            <a:ext cx="2742120" cy="2280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/>
          <p:cNvPicPr/>
          <p:nvPr/>
        </p:nvPicPr>
        <p:blipFill>
          <a:blip r:embed="rId2"/>
          <a:stretch/>
        </p:blipFill>
        <p:spPr>
          <a:xfrm>
            <a:off x="3193200" y="1371600"/>
            <a:ext cx="2955960" cy="2436840"/>
          </a:xfrm>
          <a:prstGeom prst="rect">
            <a:avLst/>
          </a:prstGeom>
          <a:ln w="0">
            <a:noFill/>
          </a:ln>
        </p:spPr>
      </p:pic>
      <p:sp>
        <p:nvSpPr>
          <p:cNvPr id="114" name="Rectangle 113"/>
          <p:cNvSpPr/>
          <p:nvPr/>
        </p:nvSpPr>
        <p:spPr>
          <a:xfrm>
            <a:off x="4800600" y="1015920"/>
            <a:ext cx="7060680" cy="35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con8];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3657600" y="660240"/>
            <a:ext cx="5958720" cy="35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con7_3, con8];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61360" y="0"/>
            <a:ext cx="4995360" cy="35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 con8];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Picture 116"/>
          <p:cNvPicPr/>
          <p:nvPr/>
        </p:nvPicPr>
        <p:blipFill>
          <a:blip r:embed="rId3"/>
          <a:stretch/>
        </p:blipFill>
        <p:spPr>
          <a:xfrm>
            <a:off x="0" y="1371600"/>
            <a:ext cx="3199320" cy="2511000"/>
          </a:xfrm>
          <a:prstGeom prst="rect">
            <a:avLst/>
          </a:prstGeom>
          <a:ln w="0">
            <a:noFill/>
          </a:ln>
        </p:spPr>
      </p:pic>
      <p:sp>
        <p:nvSpPr>
          <p:cNvPr id="118" name="Rectangle 117"/>
          <p:cNvSpPr/>
          <p:nvPr/>
        </p:nvSpPr>
        <p:spPr>
          <a:xfrm>
            <a:off x="2041200" y="355680"/>
            <a:ext cx="5958720" cy="35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con8];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Picture 118"/>
          <p:cNvPicPr/>
          <p:nvPr/>
        </p:nvPicPr>
        <p:blipFill>
          <a:blip r:embed="rId4"/>
          <a:stretch/>
        </p:blipFill>
        <p:spPr>
          <a:xfrm>
            <a:off x="6172200" y="1379520"/>
            <a:ext cx="3053520" cy="2539800"/>
          </a:xfrm>
          <a:prstGeom prst="rect">
            <a:avLst/>
          </a:prstGeom>
          <a:ln w="0">
            <a:noFill/>
          </a:ln>
        </p:spPr>
      </p:pic>
      <p:pic>
        <p:nvPicPr>
          <p:cNvPr id="120" name="Picture 119"/>
          <p:cNvPicPr/>
          <p:nvPr/>
        </p:nvPicPr>
        <p:blipFill>
          <a:blip r:embed="rId5"/>
          <a:stretch/>
        </p:blipFill>
        <p:spPr>
          <a:xfrm>
            <a:off x="9220320" y="1448280"/>
            <a:ext cx="2970720" cy="2361240"/>
          </a:xfrm>
          <a:prstGeom prst="rect">
            <a:avLst/>
          </a:prstGeom>
          <a:ln w="0">
            <a:noFill/>
          </a:ln>
        </p:spPr>
      </p:pic>
      <p:pic>
        <p:nvPicPr>
          <p:cNvPr id="121" name="Picture 120"/>
          <p:cNvPicPr/>
          <p:nvPr/>
        </p:nvPicPr>
        <p:blipFill>
          <a:blip r:embed="rId6"/>
          <a:stretch/>
        </p:blipFill>
        <p:spPr>
          <a:xfrm>
            <a:off x="9372600" y="4515480"/>
            <a:ext cx="2970720" cy="2341440"/>
          </a:xfrm>
          <a:prstGeom prst="rect">
            <a:avLst/>
          </a:prstGeom>
          <a:ln w="0">
            <a:noFill/>
          </a:ln>
        </p:spPr>
      </p:pic>
      <p:pic>
        <p:nvPicPr>
          <p:cNvPr id="122" name="Picture 121"/>
          <p:cNvPicPr/>
          <p:nvPr/>
        </p:nvPicPr>
        <p:blipFill>
          <a:blip r:embed="rId7"/>
          <a:stretch/>
        </p:blipFill>
        <p:spPr>
          <a:xfrm>
            <a:off x="6287040" y="4343400"/>
            <a:ext cx="2932200" cy="2439000"/>
          </a:xfrm>
          <a:prstGeom prst="rect">
            <a:avLst/>
          </a:prstGeom>
          <a:ln w="0">
            <a:noFill/>
          </a:ln>
        </p:spPr>
      </p:pic>
      <p:pic>
        <p:nvPicPr>
          <p:cNvPr id="123" name="Picture 122"/>
          <p:cNvPicPr/>
          <p:nvPr/>
        </p:nvPicPr>
        <p:blipFill>
          <a:blip r:embed="rId8"/>
          <a:stretch/>
        </p:blipFill>
        <p:spPr>
          <a:xfrm>
            <a:off x="3200400" y="4343400"/>
            <a:ext cx="2932200" cy="243900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123"/>
          <p:cNvPicPr/>
          <p:nvPr/>
        </p:nvPicPr>
        <p:blipFill>
          <a:blip r:embed="rId9"/>
          <a:stretch/>
        </p:blipFill>
        <p:spPr>
          <a:xfrm>
            <a:off x="0" y="4343400"/>
            <a:ext cx="2742120" cy="240804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124"/>
          <p:cNvPicPr/>
          <p:nvPr/>
        </p:nvPicPr>
        <p:blipFill>
          <a:blip r:embed="rId10"/>
          <a:stretch/>
        </p:blipFill>
        <p:spPr>
          <a:xfrm>
            <a:off x="-2671920" y="2514600"/>
            <a:ext cx="2747160" cy="2284920"/>
          </a:xfrm>
          <a:prstGeom prst="rect">
            <a:avLst/>
          </a:prstGeom>
          <a:ln w="0">
            <a:noFill/>
          </a:ln>
        </p:spPr>
      </p:pic>
      <p:sp>
        <p:nvSpPr>
          <p:cNvPr id="126" name="Rectangle 125"/>
          <p:cNvSpPr/>
          <p:nvPr/>
        </p:nvSpPr>
        <p:spPr>
          <a:xfrm>
            <a:off x="75960" y="3944520"/>
            <a:ext cx="2209320" cy="85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nsolas;Courier"/>
                <a:ea typeface="Consolas;Courier"/>
              </a:rPr>
              <a:t>With Con8New: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/>
          <p:cNvPicPr/>
          <p:nvPr/>
        </p:nvPicPr>
        <p:blipFill>
          <a:blip r:embed="rId2"/>
          <a:stretch/>
        </p:blipFill>
        <p:spPr>
          <a:xfrm>
            <a:off x="4572000" y="914400"/>
            <a:ext cx="3656880" cy="2894400"/>
          </a:xfrm>
          <a:prstGeom prst="rect">
            <a:avLst/>
          </a:prstGeom>
          <a:ln w="0">
            <a:noFill/>
          </a:ln>
        </p:spPr>
      </p:pic>
      <p:sp>
        <p:nvSpPr>
          <p:cNvPr id="128" name="Rectangle 127"/>
          <p:cNvSpPr/>
          <p:nvPr/>
        </p:nvSpPr>
        <p:spPr>
          <a:xfrm>
            <a:off x="253800" y="101880"/>
            <a:ext cx="7060680" cy="35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con8];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9301320" y="0"/>
            <a:ext cx="2813760" cy="55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C0 = 0.22;    </a:t>
            </a:r>
            <a:r>
              <a:rPr lang="en-US" sz="1050" b="0" strike="noStrike" spc="-1">
                <a:solidFill>
                  <a:srgbClr val="008013"/>
                </a:solidFill>
                <a:latin typeface="Consolas;Courier"/>
                <a:ea typeface="Consolas;Courier"/>
              </a:rPr>
              <a:t>% Capacitance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Rl0 = 2;     </a:t>
            </a:r>
            <a:r>
              <a:rPr lang="en-US" sz="1050" b="0" strike="noStrike" spc="-1">
                <a:solidFill>
                  <a:srgbClr val="008013"/>
                </a:solidFill>
                <a:latin typeface="Consolas;Courier"/>
                <a:ea typeface="Consolas;Courier"/>
              </a:rPr>
              <a:t>% Line Resistance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Ll0 = 0.01;     </a:t>
            </a:r>
            <a:r>
              <a:rPr lang="en-US" sz="1050" b="0" strike="noStrike" spc="-1">
                <a:solidFill>
                  <a:srgbClr val="008013"/>
                </a:solidFill>
                <a:latin typeface="Consolas;Courier"/>
                <a:ea typeface="Consolas;Courier"/>
              </a:rPr>
              <a:t>% Line Inductance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Picture 129"/>
          <p:cNvPicPr/>
          <p:nvPr/>
        </p:nvPicPr>
        <p:blipFill>
          <a:blip r:embed="rId3"/>
          <a:stretch/>
        </p:blipFill>
        <p:spPr>
          <a:xfrm>
            <a:off x="8314920" y="914400"/>
            <a:ext cx="3571560" cy="2971080"/>
          </a:xfrm>
          <a:prstGeom prst="rect">
            <a:avLst/>
          </a:prstGeom>
          <a:ln w="0">
            <a:noFill/>
          </a:ln>
        </p:spPr>
      </p:pic>
      <p:sp>
        <p:nvSpPr>
          <p:cNvPr id="131" name="Rectangle 130"/>
          <p:cNvSpPr/>
          <p:nvPr/>
        </p:nvSpPr>
        <p:spPr>
          <a:xfrm>
            <a:off x="4368600" y="559080"/>
            <a:ext cx="7060680" cy="354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con8New];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Picture 131"/>
          <p:cNvPicPr/>
          <p:nvPr/>
        </p:nvPicPr>
        <p:blipFill>
          <a:blip r:embed="rId4"/>
          <a:stretch/>
        </p:blipFill>
        <p:spPr>
          <a:xfrm>
            <a:off x="8573040" y="4076280"/>
            <a:ext cx="3618360" cy="3009600"/>
          </a:xfrm>
          <a:prstGeom prst="rect">
            <a:avLst/>
          </a:prstGeom>
          <a:ln w="0">
            <a:noFill/>
          </a:ln>
        </p:spPr>
      </p:pic>
      <p:sp>
        <p:nvSpPr>
          <p:cNvPr id="133" name="Rectangle 132"/>
          <p:cNvSpPr/>
          <p:nvPr/>
        </p:nvSpPr>
        <p:spPr>
          <a:xfrm>
            <a:off x="10515600" y="3519360"/>
            <a:ext cx="2732760" cy="55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C0 = 0.22;    </a:t>
            </a:r>
            <a:r>
              <a:rPr lang="en-US" sz="1050" b="0" strike="noStrike" spc="-1">
                <a:solidFill>
                  <a:srgbClr val="008013"/>
                </a:solidFill>
                <a:latin typeface="Consolas;Courier"/>
                <a:ea typeface="Consolas;Courier"/>
              </a:rPr>
              <a:t>% Capacitance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Rl0 = 2;     </a:t>
            </a:r>
            <a:r>
              <a:rPr lang="en-US" sz="1050" b="0" strike="noStrike" spc="-1">
                <a:solidFill>
                  <a:srgbClr val="008013"/>
                </a:solidFill>
                <a:latin typeface="Consolas;Courier"/>
                <a:ea typeface="Consolas;Courier"/>
              </a:rPr>
              <a:t>% Line Resistance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Ll0 = 0.1;     </a:t>
            </a:r>
            <a:r>
              <a:rPr lang="en-US" sz="1050" b="0" strike="noStrike" spc="-1">
                <a:solidFill>
                  <a:srgbClr val="008013"/>
                </a:solidFill>
                <a:latin typeface="Consolas;Courier"/>
                <a:ea typeface="Consolas;Courier"/>
              </a:rPr>
              <a:t>% Line Inductance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5"/>
          <a:stretch/>
        </p:blipFill>
        <p:spPr>
          <a:xfrm>
            <a:off x="4572000" y="4114800"/>
            <a:ext cx="3656880" cy="2906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/>
          <p:cNvPicPr/>
          <p:nvPr/>
        </p:nvPicPr>
        <p:blipFill>
          <a:blip r:embed="rId2"/>
          <a:stretch/>
        </p:blipFill>
        <p:spPr>
          <a:xfrm>
            <a:off x="38520" y="1600200"/>
            <a:ext cx="4304160" cy="358020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135"/>
          <p:cNvPicPr/>
          <p:nvPr/>
        </p:nvPicPr>
        <p:blipFill>
          <a:blip r:embed="rId3"/>
          <a:stretch/>
        </p:blipFill>
        <p:spPr>
          <a:xfrm>
            <a:off x="4381920" y="1600200"/>
            <a:ext cx="4304160" cy="3580200"/>
          </a:xfrm>
          <a:prstGeom prst="rect">
            <a:avLst/>
          </a:prstGeom>
          <a:ln w="0">
            <a:noFill/>
          </a:ln>
        </p:spPr>
      </p:pic>
      <p:pic>
        <p:nvPicPr>
          <p:cNvPr id="137" name="Picture 136"/>
          <p:cNvPicPr/>
          <p:nvPr/>
        </p:nvPicPr>
        <p:blipFill>
          <a:blip r:embed="rId4"/>
          <a:stretch/>
        </p:blipFill>
        <p:spPr>
          <a:xfrm>
            <a:off x="8734680" y="1828800"/>
            <a:ext cx="3609000" cy="2713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-790200" y="1169640"/>
            <a:ext cx="4675680" cy="3513600"/>
          </a:xfrm>
          <a:prstGeom prst="rect">
            <a:avLst/>
          </a:prstGeom>
          <a:ln w="0">
            <a:noFill/>
          </a:ln>
        </p:spPr>
      </p:pic>
      <p:sp>
        <p:nvSpPr>
          <p:cNvPr id="139" name="Rectangle 138"/>
          <p:cNvSpPr/>
          <p:nvPr/>
        </p:nvSpPr>
        <p:spPr>
          <a:xfrm>
            <a:off x="1143000" y="26640"/>
            <a:ext cx="1935720" cy="556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C0 = 22;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W_Temp = Mat_5_Test1; 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Picture 139"/>
          <p:cNvPicPr/>
          <p:nvPr/>
        </p:nvPicPr>
        <p:blipFill>
          <a:blip r:embed="rId3"/>
          <a:stretch/>
        </p:blipFill>
        <p:spPr>
          <a:xfrm>
            <a:off x="4114800" y="686160"/>
            <a:ext cx="4723200" cy="4113720"/>
          </a:xfrm>
          <a:prstGeom prst="rect">
            <a:avLst/>
          </a:prstGeom>
          <a:ln w="0">
            <a:noFill/>
          </a:ln>
        </p:spPr>
      </p:pic>
      <p:sp>
        <p:nvSpPr>
          <p:cNvPr id="141" name="Rectangle 140"/>
          <p:cNvSpPr/>
          <p:nvPr/>
        </p:nvSpPr>
        <p:spPr>
          <a:xfrm>
            <a:off x="6400800" y="82440"/>
            <a:ext cx="1933920" cy="71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C0 = 22;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W = Mat_4, 6_1, 6_2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W_Temp = Mat_5_Test1;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 W_Temp = Mat_5_Test2;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143360" y="27000"/>
            <a:ext cx="1696320" cy="86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C0 = 22;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W = Mat_4, 6_1, 6_2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 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Picture 142"/>
          <p:cNvPicPr/>
          <p:nvPr/>
        </p:nvPicPr>
        <p:blipFill>
          <a:blip r:embed="rId4"/>
          <a:stretch/>
        </p:blipFill>
        <p:spPr>
          <a:xfrm>
            <a:off x="8992080" y="686160"/>
            <a:ext cx="4723200" cy="4113720"/>
          </a:xfrm>
          <a:prstGeom prst="rect">
            <a:avLst/>
          </a:prstGeom>
          <a:ln w="0">
            <a:noFill/>
          </a:ln>
        </p:spPr>
      </p:pic>
      <p:sp>
        <p:nvSpPr>
          <p:cNvPr id="144" name="Rectangle 143"/>
          <p:cNvSpPr/>
          <p:nvPr/>
        </p:nvSpPr>
        <p:spPr>
          <a:xfrm>
            <a:off x="9601200" y="0"/>
            <a:ext cx="977040" cy="40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C0 = 22;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W = Mat_6,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Picture 144"/>
          <p:cNvPicPr/>
          <p:nvPr/>
        </p:nvPicPr>
        <p:blipFill>
          <a:blip r:embed="rId5"/>
          <a:stretch/>
        </p:blipFill>
        <p:spPr>
          <a:xfrm>
            <a:off x="6400800" y="5656320"/>
            <a:ext cx="4675680" cy="3513600"/>
          </a:xfrm>
          <a:prstGeom prst="rect">
            <a:avLst/>
          </a:prstGeom>
          <a:ln w="0">
            <a:noFill/>
          </a:ln>
        </p:spPr>
      </p:pic>
      <p:sp>
        <p:nvSpPr>
          <p:cNvPr id="146" name="Rectangle 145"/>
          <p:cNvSpPr/>
          <p:nvPr/>
        </p:nvSpPr>
        <p:spPr>
          <a:xfrm>
            <a:off x="7209360" y="4943880"/>
            <a:ext cx="1933920" cy="71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C0 = 220;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W = Mat_4, 6_1, 6_2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W_Temp = Mat_5_Test1;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 W_Temp = Mat_5_Test2;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Picture 146"/>
          <p:cNvPicPr/>
          <p:nvPr/>
        </p:nvPicPr>
        <p:blipFill>
          <a:blip r:embed="rId6"/>
          <a:stretch/>
        </p:blipFill>
        <p:spPr>
          <a:xfrm>
            <a:off x="1991160" y="5741640"/>
            <a:ext cx="4180320" cy="3389760"/>
          </a:xfrm>
          <a:prstGeom prst="rect">
            <a:avLst/>
          </a:prstGeom>
          <a:ln w="0">
            <a:noFill/>
          </a:ln>
        </p:spPr>
      </p:pic>
      <p:sp>
        <p:nvSpPr>
          <p:cNvPr id="148" name="Rectangle 147"/>
          <p:cNvSpPr/>
          <p:nvPr/>
        </p:nvSpPr>
        <p:spPr>
          <a:xfrm>
            <a:off x="2637360" y="5055840"/>
            <a:ext cx="1933920" cy="711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C0 = 2.2;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W = Mat_4, 6_1, 6_2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W_Temp = Mat_5_Test1;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212121"/>
                </a:solidFill>
                <a:latin typeface="Consolas;Courier"/>
                <a:ea typeface="Consolas;Courier"/>
              </a:rPr>
              <a:t> W_Temp = Mat_5_Test2;</a:t>
            </a:r>
            <a:endParaRPr lang="en-US" sz="105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Picture 148"/>
          <p:cNvPicPr/>
          <p:nvPr/>
        </p:nvPicPr>
        <p:blipFill>
          <a:blip r:embed="rId7"/>
          <a:stretch/>
        </p:blipFill>
        <p:spPr>
          <a:xfrm>
            <a:off x="11554200" y="2200680"/>
            <a:ext cx="4676040" cy="3513960"/>
          </a:xfrm>
          <a:prstGeom prst="rect">
            <a:avLst/>
          </a:prstGeom>
          <a:ln w="0">
            <a:noFill/>
          </a:ln>
        </p:spPr>
      </p:pic>
      <p:pic>
        <p:nvPicPr>
          <p:cNvPr id="150" name="Picture 149"/>
          <p:cNvPicPr/>
          <p:nvPr/>
        </p:nvPicPr>
        <p:blipFill>
          <a:blip r:embed="rId8"/>
          <a:stretch/>
        </p:blipFill>
        <p:spPr>
          <a:xfrm>
            <a:off x="5029200" y="1828800"/>
            <a:ext cx="4676040" cy="3513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50"/>
          <p:cNvPicPr/>
          <p:nvPr/>
        </p:nvPicPr>
        <p:blipFill>
          <a:blip r:embed="rId2"/>
          <a:stretch/>
        </p:blipFill>
        <p:spPr>
          <a:xfrm>
            <a:off x="5403600" y="1037160"/>
            <a:ext cx="2597400" cy="2620440"/>
          </a:xfrm>
          <a:prstGeom prst="rect">
            <a:avLst/>
          </a:prstGeom>
          <a:ln w="0">
            <a:noFill/>
          </a:ln>
        </p:spPr>
      </p:pic>
      <p:sp>
        <p:nvSpPr>
          <p:cNvPr id="152" name="TextBox 151"/>
          <p:cNvSpPr txBox="1"/>
          <p:nvPr/>
        </p:nvSpPr>
        <p:spPr>
          <a:xfrm>
            <a:off x="5486400" y="457200"/>
            <a:ext cx="1050840" cy="60228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Rl = 10</a:t>
            </a:r>
          </a:p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C0 = 2.2</a:t>
            </a:r>
          </a:p>
        </p:txBody>
      </p:sp>
      <p:pic>
        <p:nvPicPr>
          <p:cNvPr id="153" name="Picture 152"/>
          <p:cNvPicPr/>
          <p:nvPr/>
        </p:nvPicPr>
        <p:blipFill>
          <a:blip r:embed="rId3"/>
          <a:stretch/>
        </p:blipFill>
        <p:spPr>
          <a:xfrm>
            <a:off x="44280" y="906840"/>
            <a:ext cx="2927520" cy="2750760"/>
          </a:xfrm>
          <a:prstGeom prst="rect">
            <a:avLst/>
          </a:prstGeom>
          <a:ln w="0">
            <a:noFill/>
          </a:ln>
        </p:spPr>
      </p:pic>
      <p:pic>
        <p:nvPicPr>
          <p:cNvPr id="154" name="Picture 153"/>
          <p:cNvPicPr/>
          <p:nvPr/>
        </p:nvPicPr>
        <p:blipFill>
          <a:blip r:embed="rId4"/>
          <a:stretch/>
        </p:blipFill>
        <p:spPr>
          <a:xfrm>
            <a:off x="228600" y="3657600"/>
            <a:ext cx="2895120" cy="218088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154"/>
          <p:cNvPicPr/>
          <p:nvPr/>
        </p:nvPicPr>
        <p:blipFill>
          <a:blip r:embed="rId5"/>
          <a:stretch/>
        </p:blipFill>
        <p:spPr>
          <a:xfrm>
            <a:off x="5486400" y="3762720"/>
            <a:ext cx="2895120" cy="2180880"/>
          </a:xfrm>
          <a:prstGeom prst="rect">
            <a:avLst/>
          </a:prstGeom>
          <a:ln w="0">
            <a:noFill/>
          </a:ln>
        </p:spPr>
      </p:pic>
      <p:sp>
        <p:nvSpPr>
          <p:cNvPr id="156" name="TextBox 155"/>
          <p:cNvSpPr txBox="1"/>
          <p:nvPr/>
        </p:nvSpPr>
        <p:spPr>
          <a:xfrm>
            <a:off x="1143000" y="312120"/>
            <a:ext cx="1050840" cy="60228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Rl = 1</a:t>
            </a:r>
          </a:p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C0 = 2.2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685800" y="6172200"/>
            <a:ext cx="986760" cy="60228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Rl = 1</a:t>
            </a:r>
          </a:p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C0 = 22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400800" y="6172200"/>
            <a:ext cx="986760" cy="60228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Rl = 10</a:t>
            </a:r>
          </a:p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C0 = 22</a:t>
            </a:r>
          </a:p>
        </p:txBody>
      </p:sp>
      <p:pic>
        <p:nvPicPr>
          <p:cNvPr id="159" name="Picture 158"/>
          <p:cNvPicPr/>
          <p:nvPr/>
        </p:nvPicPr>
        <p:blipFill>
          <a:blip r:embed="rId6"/>
          <a:stretch/>
        </p:blipFill>
        <p:spPr>
          <a:xfrm>
            <a:off x="2973600" y="1059480"/>
            <a:ext cx="2512800" cy="2635920"/>
          </a:xfrm>
          <a:prstGeom prst="rect">
            <a:avLst/>
          </a:prstGeom>
          <a:ln w="0">
            <a:noFill/>
          </a:ln>
        </p:spPr>
      </p:pic>
      <p:sp>
        <p:nvSpPr>
          <p:cNvPr id="160" name="TextBox 159"/>
          <p:cNvSpPr txBox="1"/>
          <p:nvPr/>
        </p:nvSpPr>
        <p:spPr>
          <a:xfrm>
            <a:off x="3886200" y="284760"/>
            <a:ext cx="784080" cy="858240"/>
          </a:xfrm>
          <a:prstGeom prst="rect">
            <a:avLst/>
          </a:prstGeom>
          <a:noFill/>
          <a:ln w="0">
            <a:noFill/>
          </a:ln>
        </p:spPr>
        <p:txBody>
          <a:bodyPr wrap="none" lIns="90000" tIns="45000" rIns="90000" bIns="45000" anchor="t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Rl = 5</a:t>
            </a:r>
          </a:p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C0 = 2.2</a:t>
            </a:r>
          </a:p>
        </p:txBody>
      </p:sp>
      <p:pic>
        <p:nvPicPr>
          <p:cNvPr id="161" name="Picture 160"/>
          <p:cNvPicPr/>
          <p:nvPr/>
        </p:nvPicPr>
        <p:blipFill>
          <a:blip r:embed="rId7"/>
          <a:stretch/>
        </p:blipFill>
        <p:spPr>
          <a:xfrm>
            <a:off x="2819880" y="3886200"/>
            <a:ext cx="2895120" cy="2180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BBD5-89F9-883B-7920-D9CA692A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R0 = 0.05; </a:t>
            </a:r>
            <a:r>
              <a:rPr lang="en-US" sz="1200" b="0" i="0" u="none" strike="noStrike" dirty="0">
                <a:solidFill>
                  <a:srgbClr val="008013"/>
                </a:solidFill>
                <a:effectLst/>
                <a:latin typeface="Menlo"/>
              </a:rPr>
              <a:t>% Resistance</a:t>
            </a:r>
            <a:b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</a:b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L0 = 0.01; </a:t>
            </a:r>
            <a:r>
              <a:rPr lang="en-US" sz="1200" b="0" i="0" u="none" strike="noStrike" dirty="0">
                <a:solidFill>
                  <a:srgbClr val="008013"/>
                </a:solidFill>
                <a:effectLst/>
                <a:latin typeface="Menlo"/>
              </a:rPr>
              <a:t>% Inductance</a:t>
            </a:r>
            <a:b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</a:b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C0 = 1; </a:t>
            </a:r>
            <a:r>
              <a:rPr lang="en-US" sz="1200" b="0" i="0" u="none" strike="noStrike" dirty="0">
                <a:solidFill>
                  <a:srgbClr val="008013"/>
                </a:solidFill>
                <a:effectLst/>
                <a:latin typeface="Menlo"/>
              </a:rPr>
              <a:t>% Capacitance</a:t>
            </a:r>
            <a:b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</a:b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Rl0 = 50; </a:t>
            </a:r>
            <a:r>
              <a:rPr lang="en-US" sz="1200" b="0" i="0" u="none" strike="noStrike" dirty="0">
                <a:solidFill>
                  <a:srgbClr val="008013"/>
                </a:solidFill>
                <a:effectLst/>
                <a:latin typeface="Menlo"/>
              </a:rPr>
              <a:t>% Line Resistance % Increasing this, the damping ratio decrease</a:t>
            </a:r>
            <a:b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</a:br>
            <a: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  <a:t>Ll0 = 0.01; </a:t>
            </a:r>
            <a:r>
              <a:rPr lang="en-US" sz="1200" b="0" i="0" u="none" strike="noStrike" dirty="0">
                <a:solidFill>
                  <a:srgbClr val="008013"/>
                </a:solidFill>
                <a:effectLst/>
                <a:latin typeface="Menlo"/>
              </a:rPr>
              <a:t>% Line Inductance</a:t>
            </a:r>
            <a:b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</a:br>
            <a:br>
              <a:rPr lang="en-US" sz="1200" b="0" i="0" dirty="0">
                <a:solidFill>
                  <a:srgbClr val="212121"/>
                </a:solidFill>
                <a:effectLst/>
                <a:latin typeface="Menlo"/>
              </a:rPr>
            </a:b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345FE-A8F8-7608-5FCE-833C7D74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12" y="2295525"/>
            <a:ext cx="3959898" cy="29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24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chemeClr val="dk1"/>
                </a:solidFill>
                <a:latin typeface="Menlo"/>
              </a:rPr>
              <a:t>piRange = 10.^(0:0.01:0.5); </a:t>
            </a:r>
            <a:r>
              <a:rPr lang="en-US" sz="1800" b="0" strike="noStrike" spc="-1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r>
              <a:rPr lang="en-US" sz="1800" b="0" strike="noStrike" spc="-1">
                <a:solidFill>
                  <a:schemeClr val="dk1"/>
                </a:solidFill>
                <a:latin typeface="Menlo"/>
              </a:rPr>
              <a:t>plRange = 10.^(-1.5:0.01:-1); </a:t>
            </a:r>
            <a:r>
              <a:rPr lang="en-US" sz="1800" b="0" strike="noStrike" spc="-1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" name="Picture 4"/>
          <p:cNvPicPr/>
          <p:nvPr/>
        </p:nvPicPr>
        <p:blipFill>
          <a:blip r:embed="rId2"/>
          <a:stretch/>
        </p:blipFill>
        <p:spPr>
          <a:xfrm>
            <a:off x="0" y="1132560"/>
            <a:ext cx="12189960" cy="6062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dk1"/>
                </a:solidFill>
                <a:latin typeface="Aptos Display"/>
              </a:rPr>
              <a:t>Without Mat4_1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" name="Picture 6"/>
          <p:cNvPicPr/>
          <p:nvPr/>
        </p:nvPicPr>
        <p:blipFill>
          <a:blip r:embed="rId2"/>
          <a:stretch/>
        </p:blipFill>
        <p:spPr>
          <a:xfrm>
            <a:off x="-500400" y="916560"/>
            <a:ext cx="12189960" cy="6062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dk1"/>
                </a:solidFill>
                <a:latin typeface="Aptos Display"/>
              </a:rPr>
              <a:t>Without Mat4_1- omitting local infeasibility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" name="Picture 4"/>
          <p:cNvPicPr/>
          <p:nvPr/>
        </p:nvPicPr>
        <p:blipFill>
          <a:blip r:embed="rId2"/>
          <a:stretch/>
        </p:blipFill>
        <p:spPr>
          <a:xfrm>
            <a:off x="3681360" y="1881360"/>
            <a:ext cx="4960440" cy="3722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dk1"/>
                </a:solidFill>
                <a:latin typeface="Aptos Display"/>
              </a:rPr>
              <a:t>With Mat4_1- omitting local infeasibility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" name="Picture 4"/>
          <p:cNvPicPr/>
          <p:nvPr/>
        </p:nvPicPr>
        <p:blipFill>
          <a:blip r:embed="rId2"/>
          <a:stretch/>
        </p:blipFill>
        <p:spPr>
          <a:xfrm>
            <a:off x="3614760" y="2347920"/>
            <a:ext cx="4960440" cy="3722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dk1"/>
                </a:solidFill>
                <a:latin typeface="Aptos Display"/>
              </a:rPr>
              <a:t>Without Mat4_1: plotting p_iVals and P_lVals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Picture 4"/>
          <p:cNvPicPr/>
          <p:nvPr/>
        </p:nvPicPr>
        <p:blipFill>
          <a:blip r:embed="rId2"/>
          <a:stretch/>
        </p:blipFill>
        <p:spPr>
          <a:xfrm>
            <a:off x="3429000" y="2171880"/>
            <a:ext cx="5331960" cy="3998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dk1"/>
                </a:solidFill>
                <a:latin typeface="Aptos Display"/>
              </a:rPr>
              <a:t>With Mat4_1: plotting p_iVals and P_lVals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" name="Picture 4"/>
          <p:cNvPicPr/>
          <p:nvPr/>
        </p:nvPicPr>
        <p:blipFill>
          <a:blip r:embed="rId2"/>
          <a:stretch/>
        </p:blipFill>
        <p:spPr>
          <a:xfrm>
            <a:off x="3105360" y="2028960"/>
            <a:ext cx="5331960" cy="3998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440" cy="1323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914400">
              <a:lnSpc>
                <a:spcPct val="90000"/>
              </a:lnSpc>
              <a:buNone/>
              <a:tabLst>
                <a:tab pos="0" algn="l"/>
              </a:tabLst>
            </a:pPr>
            <a:r>
              <a:rPr lang="en-US" sz="4400" b="0" strike="noStrike" spc="-1">
                <a:solidFill>
                  <a:schemeClr val="dk1"/>
                </a:solidFill>
                <a:latin typeface="Aptos Display"/>
              </a:rPr>
              <a:t>Fixed Values for P_i and P_l in the global controller – set them to 10^-4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Picture 4"/>
          <p:cNvPicPr/>
          <p:nvPr/>
        </p:nvPicPr>
        <p:blipFill>
          <a:blip r:embed="rId2"/>
          <a:stretch/>
        </p:blipFill>
        <p:spPr>
          <a:xfrm>
            <a:off x="3809880" y="2514600"/>
            <a:ext cx="3960360" cy="296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988</TotalTime>
  <Words>812</Words>
  <Application>Microsoft Office PowerPoint</Application>
  <PresentationFormat>Widescreen</PresentationFormat>
  <Paragraphs>75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Aptos</vt:lpstr>
      <vt:lpstr>Aptos Display</vt:lpstr>
      <vt:lpstr>Arial</vt:lpstr>
      <vt:lpstr>Consolas;Courier</vt:lpstr>
      <vt:lpstr>Menlo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% Define the correct range for piScalar and plScalar piRange = 10.^(-15:1:0); % Adjust the range as needed plRange = 10.^(-15:1:0); % Adjust the range as needed </vt:lpstr>
      <vt:lpstr>piRange = 10.^(0:0.01:0.5); % Adjust the range as needed plRange = 10.^(-1.5:0.01:-1); % Adjust the range as needed </vt:lpstr>
      <vt:lpstr>Without Mat4_1</vt:lpstr>
      <vt:lpstr>Without Mat4_1- omitting local infeasibility</vt:lpstr>
      <vt:lpstr>With Mat4_1- omitting local infeasibility</vt:lpstr>
      <vt:lpstr>Without Mat4_1: plotting p_iVals and P_lVals</vt:lpstr>
      <vt:lpstr>With Mat4_1: plotting p_iVals and P_lVals</vt:lpstr>
      <vt:lpstr>Fixed Values for P_i and P_l in the global controller – set them to 10^-4</vt:lpstr>
      <vt:lpstr>plotCombinedControlDesignVariation P_DG_Range = -15:step_size:10; % Range for P_DG in linear scale P_Line_Range = 0:step_size:15; % Range for P_Line in linear scale </vt:lpstr>
      <vt:lpstr>plotCombinedControlDesignVariation piVals = P_DG + deltaP_DG * rand(1, numOfDGs); plVals = P_Line + deltaP_Line * rand(1, numOfLines); </vt:lpstr>
      <vt:lpstr>plotCombinedControlDesignVariation piVals = P_DG + rand(1, numOfDGs) + 1/2 * deltaP_DG; plVals = P_Line + rand(1, numOfLines) + 1/2 * deltaP_Line; </vt:lpstr>
      <vt:lpstr>PowerPoint Presentation</vt:lpstr>
      <vt:lpstr>PowerPoint Presentation</vt:lpstr>
      <vt:lpstr>function plotTestBothFeasibility step_size = 0.5; piRange = 10.^(-5:step_size:0);  plRange = 10.^(-5:step_size:0; squareSize = step_size  numRandomPoints = 10;  </vt:lpstr>
      <vt:lpstr>function plotTestBothFeasibility step_size = 0.5; piRange = 10.^(-5:step_size:5);  plRange = 10.^(-5:step_size:5; squareSize = step_size  numRandomPoints = 10;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R0 = 0.05; % Resistance L0 = 0.01; % Inductance C0 = 1; % Capacitance Rl0 = 50; % Line Resistance % Increasing this, the damping ratio decrease Ll0 = 0.01; % Line Inductance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Mohammad Javad</dc:creator>
  <dc:description/>
  <cp:lastModifiedBy>Mohammad Javad</cp:lastModifiedBy>
  <cp:revision>24</cp:revision>
  <dcterms:created xsi:type="dcterms:W3CDTF">2024-08-28T12:38:33Z</dcterms:created>
  <dcterms:modified xsi:type="dcterms:W3CDTF">2024-09-12T14:47:30Z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16</vt:r8>
  </property>
</Properties>
</file>